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264" r:id="rId3"/>
    <p:sldId id="278" r:id="rId4"/>
    <p:sldId id="261" r:id="rId5"/>
    <p:sldId id="27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6" r:id="rId16"/>
    <p:sldId id="307" r:id="rId17"/>
    <p:sldId id="300" r:id="rId18"/>
    <p:sldId id="309" r:id="rId19"/>
    <p:sldId id="311" r:id="rId20"/>
    <p:sldId id="301" r:id="rId21"/>
    <p:sldId id="312" r:id="rId22"/>
    <p:sldId id="313" r:id="rId23"/>
    <p:sldId id="310" r:id="rId24"/>
    <p:sldId id="314" r:id="rId25"/>
    <p:sldId id="299" r:id="rId26"/>
    <p:sldId id="315" r:id="rId27"/>
    <p:sldId id="316" r:id="rId28"/>
    <p:sldId id="327" r:id="rId29"/>
    <p:sldId id="332" r:id="rId30"/>
    <p:sldId id="333" r:id="rId31"/>
    <p:sldId id="317" r:id="rId32"/>
    <p:sldId id="318" r:id="rId33"/>
    <p:sldId id="331" r:id="rId34"/>
    <p:sldId id="319" r:id="rId35"/>
    <p:sldId id="320" r:id="rId36"/>
    <p:sldId id="321" r:id="rId37"/>
    <p:sldId id="334" r:id="rId38"/>
    <p:sldId id="322" r:id="rId39"/>
    <p:sldId id="326" r:id="rId40"/>
    <p:sldId id="344" r:id="rId41"/>
    <p:sldId id="345" r:id="rId42"/>
    <p:sldId id="323" r:id="rId43"/>
    <p:sldId id="324" r:id="rId44"/>
    <p:sldId id="335" r:id="rId45"/>
    <p:sldId id="337" r:id="rId46"/>
    <p:sldId id="338" r:id="rId47"/>
    <p:sldId id="339" r:id="rId48"/>
    <p:sldId id="341" r:id="rId49"/>
    <p:sldId id="340" r:id="rId50"/>
    <p:sldId id="342" r:id="rId51"/>
    <p:sldId id="336" r:id="rId52"/>
    <p:sldId id="343" r:id="rId53"/>
    <p:sldId id="346" r:id="rId54"/>
    <p:sldId id="347" r:id="rId55"/>
    <p:sldId id="330" r:id="rId56"/>
    <p:sldId id="352" r:id="rId57"/>
    <p:sldId id="349" r:id="rId58"/>
    <p:sldId id="350" r:id="rId59"/>
    <p:sldId id="351" r:id="rId60"/>
    <p:sldId id="348" r:id="rId61"/>
  </p:sldIdLst>
  <p:sldSz cx="12192000" cy="6858000"/>
  <p:notesSz cx="6858000" cy="9144000"/>
  <p:custDataLst>
    <p:tags r:id="rId64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EFD49-6523-0809-E41F-E9360D32733C}" name="Jochen Mariën" initials="JM" userId="Jochen Mariën" providerId="None"/>
  <p188:author id="{56006A5D-2BC8-644D-AE5E-6AFA2A293A8E}" name="Ellen Torfs" initials="ET" userId="S::u0068049@thomasmore.be::c6aa1e10-4a12-4511-8c7c-135720d4f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C3D16-A691-4441-8154-A30B959950D5}" v="2" dt="2023-12-04T10:22:03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2" autoAdjust="0"/>
  </p:normalViewPr>
  <p:slideViewPr>
    <p:cSldViewPr snapToGrid="0">
      <p:cViewPr varScale="1">
        <p:scale>
          <a:sx n="93" d="100"/>
          <a:sy n="93" d="100"/>
        </p:scale>
        <p:origin x="1272" y="0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7/05/2025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7/05/2025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he-bias-variance-tradeoff-and-visualizing-it-with-example-and-python-code-7af2681a10a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https://www.youtube.com/watch?v=en2bmeB4QUo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24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https://www.youtube.com/@MakeitExtreme/videos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1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boosters: </a:t>
            </a:r>
            <a:r>
              <a:rPr lang="en-US" dirty="0" err="1"/>
              <a:t>LightGBM</a:t>
            </a:r>
            <a:r>
              <a:rPr lang="en-US" dirty="0"/>
              <a:t> or </a:t>
            </a:r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572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https://xkcd.com/605/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04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RMSE: </a:t>
            </a:r>
            <a:r>
              <a:rPr lang="nl-BE" dirty="0" err="1"/>
              <a:t>see</a:t>
            </a:r>
            <a:r>
              <a:rPr lang="nl-BE" dirty="0"/>
              <a:t>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08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https://365datascience.com/tutorials/machine-learning-tutorials/overfitting-underfitting/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501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bias: model is bad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Low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roughly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model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Low bias: Model is </a:t>
            </a:r>
            <a:r>
              <a:rPr lang="nl-BE" dirty="0" err="1"/>
              <a:t>really</a:t>
            </a:r>
            <a:r>
              <a:rPr lang="nl-BE" dirty="0"/>
              <a:t> well </a:t>
            </a:r>
            <a:r>
              <a:rPr lang="nl-BE" dirty="0" err="1"/>
              <a:t>fitted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High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a </a:t>
            </a:r>
            <a:r>
              <a:rPr lang="nl-BE" dirty="0" err="1"/>
              <a:t>very</a:t>
            </a:r>
            <a:r>
              <a:rPr lang="nl-BE" dirty="0"/>
              <a:t> different model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343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hlinkClick r:id="rId3"/>
              </a:rPr>
              <a:t>https://towardsdatascience.com/understanding-the-bias-variance-tradeoff-and-visualizing-it-with-example-and-python-code-7af2681a10a7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045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https://www.geeksforgeeks.org/cross-validation-machine-learning/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https://www.youtube.com/watch?v=Xz0x-8-cgaQ&amp;list=TLPQMDgwNTIwMjWHgwGcWK6j_g&amp;index=1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3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494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9">
            <a:extLst>
              <a:ext uri="{FF2B5EF4-FFF2-40B4-BE49-F238E27FC236}">
                <a16:creationId xmlns:a16="http://schemas.microsoft.com/office/drawing/2014/main" id="{FBAF35B5-7E2F-489C-AA38-83D52B9A7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582705" y="1832120"/>
            <a:ext cx="1461245" cy="1135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50454-2D85-403C-B5B4-870BA60949E0}"/>
              </a:ext>
            </a:extLst>
          </p:cNvPr>
          <p:cNvSpPr txBox="1"/>
          <p:nvPr userDrawn="1"/>
        </p:nvSpPr>
        <p:spPr>
          <a:xfrm>
            <a:off x="1836761" y="1938046"/>
            <a:ext cx="8044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5400" b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nl-BE" sz="5400" b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science</a:t>
            </a:r>
            <a:endParaRPr lang="nl-BE" sz="5400" b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7/05/2025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7/05/2025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7/05/2025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7/05/2025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7/05/2025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7/05/2025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7/05/2025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youtube.com/watch?v=en2bmeB4QU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akeitExtreme/vide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Chapter 6 – Model</a:t>
            </a:r>
            <a:r>
              <a:rPr lang="en-US" dirty="0"/>
              <a:t>s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9870-319B-6003-8D26-9A906BE72FC8}"/>
              </a:ext>
            </a:extLst>
          </p:cNvPr>
          <p:cNvSpPr txBox="1"/>
          <p:nvPr/>
        </p:nvSpPr>
        <p:spPr>
          <a:xfrm>
            <a:off x="1920240" y="2023110"/>
            <a:ext cx="57721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 Medium" panose="02040604050005020304" pitchFamily="18" charset="0"/>
              </a:rPr>
              <a:t>Artificial Intelligence</a:t>
            </a:r>
            <a:endParaRPr lang="en-BE" sz="4000" dirty="0">
              <a:solidFill>
                <a:schemeClr val="tx1">
                  <a:lumMod val="65000"/>
                  <a:lumOff val="3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F42-1452-DE17-E89A-7A24FB1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Sensitivity to train/test split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AF05F7-5C0A-5DB7-1D24-71BBEAD1B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" y="2146900"/>
            <a:ext cx="5626800" cy="3241007"/>
          </a:xfrm>
          <a:prstGeom prst="rect">
            <a:avLst/>
          </a:prstGeom>
        </p:spPr>
      </p:pic>
      <p:pic>
        <p:nvPicPr>
          <p:cNvPr id="5" name="Content Placeholder 1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5CDDE5E-C4E3-ACE9-F037-13DE9027E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0" y="21469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A0BD6-4C90-7E43-70E5-7EF0554B5BBD}"/>
              </a:ext>
            </a:extLst>
          </p:cNvPr>
          <p:cNvSpPr/>
          <p:nvPr/>
        </p:nvSpPr>
        <p:spPr>
          <a:xfrm>
            <a:off x="313750" y="5674584"/>
            <a:ext cx="1156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Also called </a:t>
            </a:r>
            <a:r>
              <a:rPr lang="en-BE" b="1" dirty="0"/>
              <a:t>variance</a:t>
            </a:r>
            <a:r>
              <a:rPr lang="en-BE" dirty="0"/>
              <a:t>: error from sensitivity to small fluctuations in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B00F4-6FDC-342F-CE7D-50821BC66367}"/>
              </a:ext>
            </a:extLst>
          </p:cNvPr>
          <p:cNvSpPr txBox="1"/>
          <p:nvPr/>
        </p:nvSpPr>
        <p:spPr>
          <a:xfrm>
            <a:off x="4333543" y="1694116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freedom,</a:t>
            </a:r>
          </a:p>
          <a:p>
            <a:r>
              <a:rPr lang="en-BE" dirty="0"/>
              <a:t>train/test split </a:t>
            </a:r>
            <a:r>
              <a:rPr lang="en-BE" b="1" dirty="0"/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54C5A-904A-E877-3034-310560E26DAF}"/>
              </a:ext>
            </a:extLst>
          </p:cNvPr>
          <p:cNvSpPr txBox="1"/>
          <p:nvPr/>
        </p:nvSpPr>
        <p:spPr>
          <a:xfrm>
            <a:off x="10262198" y="1690688"/>
            <a:ext cx="1929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  <a:br>
              <a:rPr lang="en-BE" dirty="0"/>
            </a:br>
            <a:r>
              <a:rPr lang="en-BE" dirty="0"/>
              <a:t>train/test split </a:t>
            </a:r>
            <a:r>
              <a:rPr lang="en-BE" b="1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105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3D13-9C45-DC0E-A320-884DBA4B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Under- and overfitting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A177E7A-670E-CA28-3850-D1E993EFE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234657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5FE615-1060-63F1-B006-6C3D33C63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234657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5F349-2DBB-A38D-ECFB-0F520AF6D3A7}"/>
              </a:ext>
            </a:extLst>
          </p:cNvPr>
          <p:cNvSpPr/>
          <p:nvPr/>
        </p:nvSpPr>
        <p:spPr>
          <a:xfrm>
            <a:off x="359999" y="5474657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Underfitting</a:t>
            </a:r>
          </a:p>
          <a:p>
            <a:pPr algn="ctr"/>
            <a:r>
              <a:rPr lang="en-BE" dirty="0"/>
              <a:t>Model is not complex enough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E525-A12E-7C72-8304-721A315CA2EE}"/>
              </a:ext>
            </a:extLst>
          </p:cNvPr>
          <p:cNvSpPr/>
          <p:nvPr/>
        </p:nvSpPr>
        <p:spPr>
          <a:xfrm>
            <a:off x="6299998" y="5474657"/>
            <a:ext cx="5625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Overfitting</a:t>
            </a:r>
          </a:p>
          <a:p>
            <a:pPr algn="ctr"/>
            <a:r>
              <a:rPr lang="en-BE" dirty="0"/>
              <a:t>Model is too complex</a:t>
            </a:r>
          </a:p>
          <a:p>
            <a:pPr algn="ctr"/>
            <a:r>
              <a:rPr lang="en-BE" dirty="0"/>
              <a:t>Model is too sensitive to the training data</a:t>
            </a:r>
            <a:br>
              <a:rPr lang="en-BE" dirty="0"/>
            </a:br>
            <a:r>
              <a:rPr lang="en-BE" dirty="0"/>
              <a:t>Model does not generalize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3D70E-F03A-087B-9282-B221E3E1EBD6}"/>
              </a:ext>
            </a:extLst>
          </p:cNvPr>
          <p:cNvSpPr txBox="1"/>
          <p:nvPr/>
        </p:nvSpPr>
        <p:spPr>
          <a:xfrm>
            <a:off x="4331784" y="2062963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3 degrees of freedom</a:t>
            </a:r>
            <a:endParaRPr lang="en-B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E493-7BA8-675C-F70F-ADDCD40B731F}"/>
              </a:ext>
            </a:extLst>
          </p:cNvPr>
          <p:cNvSpPr txBox="1"/>
          <p:nvPr/>
        </p:nvSpPr>
        <p:spPr>
          <a:xfrm>
            <a:off x="10308448" y="2062963"/>
            <a:ext cx="1883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12727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370D-B4F1-6DA4-51A3-0DA50D96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bias-variance tradeoff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CE99307-60A0-D7E5-0D7F-FC734DE0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80000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255064-54AD-EA3B-51E2-34CF0362C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9800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1D8B9-8AFA-8949-C362-A89E0021D3C9}"/>
              </a:ext>
            </a:extLst>
          </p:cNvPr>
          <p:cNvSpPr/>
          <p:nvPr/>
        </p:nvSpPr>
        <p:spPr>
          <a:xfrm>
            <a:off x="18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High bias</a:t>
            </a:r>
          </a:p>
          <a:p>
            <a:pPr algn="ctr"/>
            <a:r>
              <a:rPr lang="en-BE" dirty="0"/>
              <a:t>Low variance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2FB72-90B4-92B1-843C-0ABA2FCFF072}"/>
              </a:ext>
            </a:extLst>
          </p:cNvPr>
          <p:cNvSpPr/>
          <p:nvPr/>
        </p:nvSpPr>
        <p:spPr>
          <a:xfrm>
            <a:off x="612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Low bias</a:t>
            </a:r>
          </a:p>
          <a:p>
            <a:pPr algn="ctr"/>
            <a:r>
              <a:rPr lang="en-BE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99947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556A-1B15-1269-D11C-C71675F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find the sweet spot?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DD7F-B5A1-01CB-BD43-78A2B77B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 allowed to use the test set!</a:t>
            </a:r>
          </a:p>
          <a:p>
            <a:r>
              <a:rPr lang="en-US" noProof="0" dirty="0"/>
              <a:t>Split up dataset in </a:t>
            </a:r>
            <a:r>
              <a:rPr lang="en-US" b="1" noProof="0" dirty="0"/>
              <a:t>3 parts</a:t>
            </a:r>
            <a:endParaRPr lang="en-US" noProof="0" dirty="0"/>
          </a:p>
          <a:p>
            <a:pPr lvl="1"/>
            <a:r>
              <a:rPr lang="en-US" noProof="0" dirty="0"/>
              <a:t>Build model on </a:t>
            </a:r>
            <a:r>
              <a:rPr lang="en-US" noProof="0" dirty="0">
                <a:solidFill>
                  <a:srgbClr val="F9766E"/>
                </a:solidFill>
              </a:rPr>
              <a:t>training set</a:t>
            </a:r>
            <a:r>
              <a:rPr lang="en-US" noProof="0" dirty="0">
                <a:solidFill>
                  <a:srgbClr val="45CACE"/>
                </a:solidFill>
              </a:rPr>
              <a:t> </a:t>
            </a:r>
            <a:r>
              <a:rPr lang="en-US" noProof="0" dirty="0"/>
              <a:t>(60%)</a:t>
            </a:r>
          </a:p>
          <a:p>
            <a:pPr lvl="1"/>
            <a:r>
              <a:rPr lang="en-US" noProof="0" dirty="0"/>
              <a:t>Check complexity against </a:t>
            </a:r>
            <a:r>
              <a:rPr lang="en-US" noProof="0" dirty="0">
                <a:solidFill>
                  <a:srgbClr val="619CFF"/>
                </a:solidFill>
              </a:rPr>
              <a:t>validation set</a:t>
            </a:r>
            <a:r>
              <a:rPr lang="en-US" noProof="0" dirty="0"/>
              <a:t> (20%)</a:t>
            </a:r>
          </a:p>
          <a:p>
            <a:pPr lvl="1"/>
            <a:r>
              <a:rPr lang="en-US" noProof="0" dirty="0"/>
              <a:t>Verify quality on </a:t>
            </a:r>
            <a:r>
              <a:rPr lang="en-US" noProof="0" dirty="0">
                <a:solidFill>
                  <a:srgbClr val="00BA38"/>
                </a:solidFill>
              </a:rPr>
              <a:t>test set </a:t>
            </a:r>
            <a:r>
              <a:rPr lang="en-US" noProof="0" dirty="0"/>
              <a:t>(20%)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F73F-7F45-9DC4-5C4B-69E85D7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3" y="3933439"/>
            <a:ext cx="5816413" cy="25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C2F-4D8D-D3F3-9D2F-12EC15F4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Divide data in three subsets</a:t>
            </a:r>
            <a:br>
              <a:rPr lang="en-US" noProof="0" dirty="0"/>
            </a:br>
            <a:r>
              <a:rPr lang="en-US" noProof="0" dirty="0"/>
              <a:t>Track RMSE as complexity increases</a:t>
            </a:r>
          </a:p>
        </p:txBody>
      </p:sp>
      <p:pic>
        <p:nvPicPr>
          <p:cNvPr id="4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107F391E-25AF-98E5-07BF-926239DB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2256518"/>
            <a:ext cx="4071153" cy="2344963"/>
          </a:xfrm>
        </p:spPr>
      </p:pic>
      <p:pic>
        <p:nvPicPr>
          <p:cNvPr id="5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5439478-6644-5CEB-1398-D2F172D6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91" y="2427932"/>
            <a:ext cx="6500522" cy="37442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B13380-3B83-BBDF-9A36-BC825E514B5D}"/>
              </a:ext>
            </a:extLst>
          </p:cNvPr>
          <p:cNvCxnSpPr>
            <a:cxnSpLocks/>
          </p:cNvCxnSpPr>
          <p:nvPr/>
        </p:nvCxnSpPr>
        <p:spPr>
          <a:xfrm flipH="1">
            <a:off x="7256390" y="3976661"/>
            <a:ext cx="94638" cy="1615643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2E24F0-2CA2-255F-45E5-81A5E6970763}"/>
              </a:ext>
            </a:extLst>
          </p:cNvPr>
          <p:cNvSpPr txBox="1"/>
          <p:nvPr/>
        </p:nvSpPr>
        <p:spPr>
          <a:xfrm>
            <a:off x="6871045" y="3060834"/>
            <a:ext cx="1901620" cy="93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Sweet spot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variance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58B48-9476-29E0-3FDB-F6A24B6BEB04}"/>
              </a:ext>
            </a:extLst>
          </p:cNvPr>
          <p:cNvSpPr txBox="1"/>
          <p:nvPr/>
        </p:nvSpPr>
        <p:spPr>
          <a:xfrm>
            <a:off x="8055949" y="5261567"/>
            <a:ext cx="19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No improvement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1DB9E-2C2B-6DF9-15E6-490512BC5C51}"/>
              </a:ext>
            </a:extLst>
          </p:cNvPr>
          <p:cNvSpPr txBox="1"/>
          <p:nvPr/>
        </p:nvSpPr>
        <p:spPr>
          <a:xfrm>
            <a:off x="2962981" y="4751220"/>
            <a:ext cx="180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High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Low</a:t>
            </a:r>
            <a:r>
              <a:rPr lang="en-US" dirty="0">
                <a:solidFill>
                  <a:srgbClr val="EC4B2F"/>
                </a:solidFill>
              </a:rPr>
              <a:t> variance</a:t>
            </a:r>
            <a:endParaRPr lang="en-BE" b="1" dirty="0">
              <a:solidFill>
                <a:srgbClr val="EC4B2F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D1614E9-7D36-C951-E9CE-516ADF2A4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3" y="5397551"/>
            <a:ext cx="1901622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5FA85C2-53A3-7F1C-18AA-7B033C7D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02" y="2881337"/>
            <a:ext cx="1901620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863CD-45B9-E5A2-68C9-504E18F999F9}"/>
              </a:ext>
            </a:extLst>
          </p:cNvPr>
          <p:cNvSpPr txBox="1"/>
          <p:nvPr/>
        </p:nvSpPr>
        <p:spPr>
          <a:xfrm>
            <a:off x="10411463" y="2266155"/>
            <a:ext cx="145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Low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High variance</a:t>
            </a:r>
            <a:endParaRPr lang="en-BE" b="1" dirty="0">
              <a:solidFill>
                <a:srgbClr val="EC4B2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F93D15-07C7-E73F-20E0-7104E6A22889}"/>
              </a:ext>
            </a:extLst>
          </p:cNvPr>
          <p:cNvCxnSpPr>
            <a:cxnSpLocks/>
          </p:cNvCxnSpPr>
          <p:nvPr/>
        </p:nvCxnSpPr>
        <p:spPr>
          <a:xfrm flipV="1">
            <a:off x="4432348" y="2699657"/>
            <a:ext cx="738366" cy="2697894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9472F-E577-6D36-A2C6-4D6348C047D3}"/>
              </a:ext>
            </a:extLst>
          </p:cNvPr>
          <p:cNvCxnSpPr>
            <a:cxnSpLocks/>
          </p:cNvCxnSpPr>
          <p:nvPr/>
        </p:nvCxnSpPr>
        <p:spPr>
          <a:xfrm flipH="1">
            <a:off x="10765971" y="3976661"/>
            <a:ext cx="283029" cy="1548055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8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49B1-3A1C-EC51-C5A5-F17AEF76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6.1 - 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F32B-6020-43AD-B168-8713A4E0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clean and large enough dataset:</a:t>
            </a:r>
          </a:p>
          <a:p>
            <a:pPr lvl="1"/>
            <a:r>
              <a:rPr lang="en-US" dirty="0"/>
              <a:t>The greater the model complexity the lower the estimation error, the better the approximation.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lower the variance</a:t>
            </a:r>
          </a:p>
          <a:p>
            <a:r>
              <a:rPr lang="en-US" dirty="0"/>
              <a:t>For noisy dataset:</a:t>
            </a:r>
          </a:p>
          <a:p>
            <a:pPr lvl="1"/>
            <a:r>
              <a:rPr lang="en-US" dirty="0"/>
              <a:t>Greater model complexity doesn’t mean lower estimation error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higher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9263-6905-7918-0D38-F6749FE6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89679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ADCB-5B4C-F5AF-158C-9CAD3F71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CAC4-8DEA-3905-3A5C-FDFE62D4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until now we’ve been cutting our data-cake into two pieces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Test</a:t>
            </a:r>
          </a:p>
          <a:p>
            <a:r>
              <a:rPr lang="en-US" dirty="0"/>
              <a:t>There are guidelines on these percentages: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use this when you have only 1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1643-345D-DC0F-58DE-46ADA254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6" name="Picture 5" descr="A plate of different colored cakes&#10;&#10;AI-generated content may be incorrect.">
            <a:extLst>
              <a:ext uri="{FF2B5EF4-FFF2-40B4-BE49-F238E27FC236}">
                <a16:creationId xmlns:a16="http://schemas.microsoft.com/office/drawing/2014/main" id="{8339F5F6-85CB-39A2-26A4-0E6AD50F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12" y="3803065"/>
            <a:ext cx="4506488" cy="300808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706165-73D6-2F61-7695-CC2ADDE21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18519"/>
              </p:ext>
            </p:extLst>
          </p:nvPr>
        </p:nvGraphicFramePr>
        <p:xfrm>
          <a:off x="1568077" y="3537311"/>
          <a:ext cx="905584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615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80/20 or 90/10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afford a small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75/25 or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70/30 or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sets may be too small to give a stable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2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C9A9-040A-0FC0-581A-1E17F9AD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5880-0622-52EA-C1EE-08B72F48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Basic split: Train/Test</a:t>
            </a:r>
          </a:p>
          <a:p>
            <a:pPr>
              <a:buNone/>
            </a:pPr>
            <a:r>
              <a:rPr lang="en-US" dirty="0"/>
              <a:t>In a simple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once at the end to evaluate performance.</a:t>
            </a:r>
          </a:p>
          <a:p>
            <a:r>
              <a:rPr lang="en-US" dirty="0"/>
              <a:t>This works if you train only one model or do no hyperparameter tuning.</a:t>
            </a:r>
          </a:p>
          <a:p>
            <a:endParaRPr lang="en-US" dirty="0"/>
          </a:p>
          <a:p>
            <a:r>
              <a:rPr lang="en-US" b="1" dirty="0"/>
              <a:t>But in real-world model development, that's rarely the case.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1E455-1223-8D37-D061-4530AF57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72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BEF4-21DB-542E-692E-09A96581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4FCB-832D-505B-BF1B-096EBFF9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two pieces, suppose you do the following:</a:t>
            </a:r>
          </a:p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train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r>
              <a:rPr lang="en-US" dirty="0"/>
              <a:t>Then this means that the model has seen the test-set 10 times already! We risk overfitting on the test-set, which is exactly what the test-set was trying to prevent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F1BA-005F-E33E-C920-A2713076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903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0C3E-C116-41D7-5109-6D8FA58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Two</a:t>
            </a:r>
            <a:r>
              <a:rPr lang="en-US" dirty="0"/>
              <a:t> three pieces of cake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39B6-4264-C409-F33B-43FF28D2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validation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pPr lvl="1"/>
            <a:r>
              <a:rPr lang="en-US" dirty="0"/>
              <a:t>Test the best model using the test set</a:t>
            </a:r>
          </a:p>
          <a:p>
            <a:r>
              <a:rPr lang="en-US" dirty="0"/>
              <a:t>This way we get an estimate on how good the model will work on unseen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3B6C-AD92-47EE-B1F0-DA6F5577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54144-23E1-748F-52E5-B1EA6061A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6060"/>
              </p:ext>
            </p:extLst>
          </p:nvPr>
        </p:nvGraphicFramePr>
        <p:xfrm>
          <a:off x="715766" y="4872990"/>
          <a:ext cx="108935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541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1099335">
                  <a:extLst>
                    <a:ext uri="{9D8B030D-6E8A-4147-A177-3AD203B41FA5}">
                      <a16:colId xmlns:a16="http://schemas.microsoft.com/office/drawing/2014/main" val="783655122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  <a:gridCol w="4068568">
                  <a:extLst>
                    <a:ext uri="{9D8B030D-6E8A-4147-A177-3AD203B41FA5}">
                      <a16:colId xmlns:a16="http://schemas.microsoft.com/office/drawing/2014/main" val="2186756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Plenty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60-70%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tuning -&gt; more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80-90%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more fixed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4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78C4-C4BE-99E7-0493-7FE5E6BC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C3BB-B905-041F-DA54-DFCBE130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</a:t>
            </a:r>
            <a:r>
              <a:rPr lang="en-US" noProof="0" dirty="0" err="1"/>
              <a:t>PyCaret</a:t>
            </a:r>
            <a:r>
              <a:rPr lang="en-US" noProof="0" dirty="0"/>
              <a:t> showed us, there are quite a lot of models out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1C44-5A20-711E-E4EE-D612FD85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E5589-5FFA-545E-29CC-6DC93C5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80" y="2081688"/>
            <a:ext cx="8308239" cy="43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A67-57A7-2464-70FD-594BA2A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0DF-9D06-1799-22FF-CC2BB502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When comparing models or tuning: Train/Validation/Test</a:t>
            </a:r>
          </a:p>
          <a:p>
            <a:pPr>
              <a:buNone/>
            </a:pPr>
            <a:r>
              <a:rPr lang="en-US" dirty="0"/>
              <a:t>You now have three 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 set: Used to compare models or tune hyperparameters (like the number of trees in a random forest).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only once at the very end to report the unbiased performance of the chosen model.</a:t>
            </a:r>
          </a:p>
          <a:p>
            <a:pPr>
              <a:buNone/>
            </a:pPr>
            <a:r>
              <a:rPr lang="en-US" dirty="0"/>
              <a:t>Why this is necessary:</a:t>
            </a:r>
          </a:p>
          <a:p>
            <a:r>
              <a:rPr lang="en-US" dirty="0"/>
              <a:t>If you use the test set for model selection (or tuning), then it's no longer a true test — you're indirectly training on it by choosing what performs best on it. This leads to overfitting to the test set, and your performance estimate becomes optimistically biased.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3B7B-F668-6D1C-C428-3C2E5D02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94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E5B8-8479-6FCE-71E6-0B362181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B697-3D7F-C1DF-0AE6-78E68DBCF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stratified split ensures that each class is represented in approximately the same proportions in both the training and test (or validation) sets as in the full dataset.</a:t>
            </a:r>
          </a:p>
          <a:p>
            <a:r>
              <a:rPr lang="en-US" dirty="0"/>
              <a:t>Suppose you have a binary classification problem:</a:t>
            </a:r>
          </a:p>
          <a:p>
            <a:pPr lvl="1"/>
            <a:r>
              <a:rPr lang="en-US" dirty="0"/>
              <a:t>90% of your samples are class A</a:t>
            </a:r>
          </a:p>
          <a:p>
            <a:pPr lvl="1"/>
            <a:r>
              <a:rPr lang="en-US" dirty="0"/>
              <a:t>10% are class B</a:t>
            </a:r>
          </a:p>
          <a:p>
            <a:r>
              <a:rPr lang="en-US" dirty="0"/>
              <a:t>If you randomly split your data without stratification, your test set might (by chance) contain very few or no samples from class B, making the model evaluation unreliable or biased.</a:t>
            </a:r>
          </a:p>
          <a:p>
            <a:r>
              <a:rPr lang="en-US" dirty="0"/>
              <a:t>Stratification guarantees that:</a:t>
            </a:r>
          </a:p>
          <a:p>
            <a:pPr lvl="1"/>
            <a:r>
              <a:rPr lang="en-US" dirty="0"/>
              <a:t>If your full dataset is 90% A and 10% B,</a:t>
            </a:r>
          </a:p>
          <a:p>
            <a:pPr lvl="1"/>
            <a:r>
              <a:rPr lang="en-US" dirty="0"/>
              <a:t>Then both your training and test sets will also be about 90% A and 10% B.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F55A-40CF-6CAF-F299-4AB56E5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497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D50B-BC81-F2E1-96D1-E4DAD5E6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BA49-A9DA-C52C-F50A-F062F26B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stratified split should always be used in classification-problems, especially if the classes are imbalanced</a:t>
            </a:r>
          </a:p>
          <a:p>
            <a:pPr lvl="1"/>
            <a:r>
              <a:rPr lang="en-US" dirty="0"/>
              <a:t>Fun fact: we flouted this rule</a:t>
            </a:r>
            <a:br>
              <a:rPr lang="en-US" dirty="0"/>
            </a:br>
            <a:r>
              <a:rPr lang="en-US" dirty="0"/>
              <a:t>a lot of times in the previous</a:t>
            </a:r>
            <a:br>
              <a:rPr lang="en-US" dirty="0"/>
            </a:br>
            <a:r>
              <a:rPr lang="en-US" dirty="0"/>
              <a:t>notebooks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But, stratification is only used on classification problems, not regression</a:t>
            </a:r>
          </a:p>
          <a:p>
            <a:pPr lvl="1"/>
            <a:r>
              <a:rPr lang="en-US" dirty="0"/>
              <a:t>You could use binning, but it’s not common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F1C1F-40DC-6D23-72AC-39A37197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0015-4B5D-8C2E-A096-39DD7221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69" y="2511285"/>
            <a:ext cx="6106377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FD9C2-0E51-B9ED-2DE9-5B505B7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45" y="5365474"/>
            <a:ext cx="4331109" cy="1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ED7D-8798-6FFD-2742-F76B19A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13CB-29A1-2449-0142-13C80BA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8715407" cy="4626069"/>
          </a:xfrm>
        </p:spPr>
        <p:txBody>
          <a:bodyPr>
            <a:normAutofit fontScale="92500"/>
          </a:bodyPr>
          <a:lstStyle/>
          <a:p>
            <a:r>
              <a:rPr lang="en-US" dirty="0"/>
              <a:t>When the amount of data is limited, use cross-validation</a:t>
            </a:r>
          </a:p>
          <a:p>
            <a:r>
              <a:rPr lang="en-US" dirty="0"/>
              <a:t>It is a technique to make sure your model is reliable by testing it on multiple different splits of the data instead of just one.</a:t>
            </a:r>
          </a:p>
          <a:p>
            <a:r>
              <a:rPr lang="en-US" dirty="0"/>
              <a:t>With cross-validation, we:</a:t>
            </a:r>
          </a:p>
          <a:p>
            <a:pPr lvl="1"/>
            <a:r>
              <a:rPr lang="en-US" dirty="0"/>
              <a:t>Split the data into multiple parts (called folds)</a:t>
            </a:r>
          </a:p>
          <a:p>
            <a:pPr lvl="1"/>
            <a:r>
              <a:rPr lang="en-US" dirty="0"/>
              <a:t>Train the model on some of them</a:t>
            </a:r>
          </a:p>
          <a:p>
            <a:pPr lvl="1"/>
            <a:r>
              <a:rPr lang="en-US" dirty="0"/>
              <a:t>Test the model on the remaining part</a:t>
            </a:r>
          </a:p>
          <a:p>
            <a:pPr lvl="1"/>
            <a:r>
              <a:rPr lang="en-US" dirty="0"/>
              <a:t>Repeat this several times, each time with a different part as the test set</a:t>
            </a:r>
          </a:p>
          <a:p>
            <a:r>
              <a:rPr lang="en-US" dirty="0"/>
              <a:t>Finally, we average the results to get a more reliable estimate of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D6997-A8EE-AB71-CCA0-A6549D0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61AE2A5-410C-2197-E295-961A7216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00" y="1870099"/>
            <a:ext cx="2181653" cy="3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FF4-BAAF-C96C-D81E-0D9DDE71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71E-67B5-474E-3992-85F9961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Makes better use of limited data</a:t>
            </a:r>
          </a:p>
          <a:p>
            <a:pPr lvl="1"/>
            <a:r>
              <a:rPr lang="en-US" dirty="0"/>
              <a:t>Gives a more robust estimate of model performance</a:t>
            </a:r>
          </a:p>
          <a:p>
            <a:pPr lvl="1"/>
            <a:r>
              <a:rPr lang="en-US" dirty="0"/>
              <a:t>Helps prevent overfitting to a single train/test split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r>
              <a:rPr lang="nl-BE" dirty="0"/>
              <a:t> (</a:t>
            </a:r>
            <a:r>
              <a:rPr lang="en-US" dirty="0"/>
              <a:t>it trains the model multiple times)</a:t>
            </a:r>
          </a:p>
          <a:p>
            <a:pPr lvl="1"/>
            <a:r>
              <a:rPr lang="en-US" dirty="0"/>
              <a:t>Unusable for time series (violates causality)</a:t>
            </a:r>
          </a:p>
          <a:p>
            <a:pPr lvl="1"/>
            <a:r>
              <a:rPr lang="en-US" dirty="0"/>
              <a:t>Variance in results (can lead to unstable performance estimates)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D01B7-5FF4-D5FD-E8C9-D0B77F6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509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6E98-DA72-E8D0-6B85-E7B1730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AUC-ROC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9C9F-6751-3FA0-84F2-03CF6F21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model -&gt; one ROC curve -&gt; one number for AUC</a:t>
            </a:r>
          </a:p>
          <a:p>
            <a:r>
              <a:rPr lang="en-US" dirty="0"/>
              <a:t>More models -&gt; more ROC curves -&gt; compare multiple AUC’s</a:t>
            </a:r>
          </a:p>
          <a:p>
            <a:pPr lvl="1"/>
            <a:r>
              <a:rPr lang="en-US" dirty="0"/>
              <a:t>Same model with different tuning</a:t>
            </a:r>
          </a:p>
          <a:p>
            <a:pPr lvl="1"/>
            <a:r>
              <a:rPr lang="en-US" dirty="0"/>
              <a:t>Or a different model</a:t>
            </a:r>
          </a:p>
          <a:p>
            <a:r>
              <a:rPr lang="en-US" dirty="0"/>
              <a:t>More models -&gt; more training and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C0D9C-A1CF-EC22-0DB0-5E81C1B3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DB90-ECE0-76F7-95D5-12DFD45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98" y="3930292"/>
            <a:ext cx="563006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E739-7D70-53DB-B2C4-85CA96E9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1FA0-E2B1-8438-2E5B-188F7D29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(finally)</a:t>
            </a:r>
          </a:p>
          <a:p>
            <a:r>
              <a:rPr lang="en-US" dirty="0"/>
              <a:t>There are a lot of models</a:t>
            </a:r>
          </a:p>
          <a:p>
            <a:r>
              <a:rPr lang="en-US" dirty="0"/>
              <a:t>We’ll start with the very easy and understandable ones, and stop before it get’s really complicated</a:t>
            </a:r>
          </a:p>
          <a:p>
            <a:pPr lvl="1"/>
            <a:r>
              <a:rPr lang="en-US" dirty="0"/>
              <a:t>Which is a pity, as one could expect these models to be better</a:t>
            </a:r>
          </a:p>
          <a:p>
            <a:pPr lvl="1"/>
            <a:r>
              <a:rPr lang="en-US" dirty="0"/>
              <a:t>But the prerequisites of this course were not “a PHD in mathematics”</a:t>
            </a:r>
          </a:p>
          <a:p>
            <a:pPr lvl="1"/>
            <a:r>
              <a:rPr lang="en-US" dirty="0"/>
              <a:t>Also, even in machine learning deep learning networks are becoming more prevalent, and we have another course for those</a:t>
            </a:r>
          </a:p>
          <a:p>
            <a:r>
              <a:rPr lang="en-US" dirty="0"/>
              <a:t>The good part: using a difficult model is the same as using an easy 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D900-FFD8-A903-CA6F-C14990B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209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2351-5D7A-5806-A7F5-717DDEAC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ADD2-C13F-28E6-8A13-59984298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6.2 - Model </a:t>
            </a:r>
            <a:r>
              <a:rPr lang="en-US" dirty="0" err="1"/>
              <a:t>overview.ipynb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(Sometimes a slide simply isn’t big enough)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B0E44-F739-CA75-0B11-86F6594D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6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12E-4442-A77C-8921-B384554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5C96-9B7F-DE47-C5F8-43E5B96F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can be used for both classification and regression, despite this not always making sense (like a decision tree)</a:t>
            </a:r>
          </a:p>
          <a:p>
            <a:r>
              <a:rPr lang="en-US" dirty="0"/>
              <a:t>Can be used for both:</a:t>
            </a:r>
          </a:p>
          <a:p>
            <a:pPr lvl="1"/>
            <a:r>
              <a:rPr lang="en-US" dirty="0"/>
              <a:t>Decision trees, random forest, gradient boosting,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Can only be used for classification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Can only be used for regression</a:t>
            </a:r>
          </a:p>
          <a:p>
            <a:pPr lvl="1"/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53568-8619-0BE3-3142-59F12157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3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81BC-826F-D5B3-6F8B-3C0BEE76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7613-D824-F2B4-D257-1DBCF52F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5" name="Picture 2" descr="Decision Tree (Data Mining) - ML Wiki">
            <a:extLst>
              <a:ext uri="{FF2B5EF4-FFF2-40B4-BE49-F238E27FC236}">
                <a16:creationId xmlns:a16="http://schemas.microsoft.com/office/drawing/2014/main" id="{32C6B55E-0D91-0225-355D-DFCA6FD5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7" y="2004766"/>
            <a:ext cx="5132445" cy="40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6D53DE8-5D55-803D-72E8-44C7DEF5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30" y="1759529"/>
            <a:ext cx="4943872" cy="45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408B-7E08-FB0E-4CFA-6A16EFDE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good is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201-3D1E-6149-67F8-8CC3EEC4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model should generalize to unseen data</a:t>
            </a:r>
          </a:p>
          <a:p>
            <a:pPr lvl="1"/>
            <a:r>
              <a:rPr lang="en-US" noProof="0" dirty="0"/>
              <a:t>If you are using it to predict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noProof="0" dirty="0"/>
              <a:t>f it’s just to explain the data overfitting isn’t a problem</a:t>
            </a:r>
          </a:p>
          <a:p>
            <a:r>
              <a:rPr lang="en-US" noProof="0" dirty="0"/>
              <a:t>Split up the given dataset:</a:t>
            </a:r>
          </a:p>
          <a:p>
            <a:pPr lvl="1"/>
            <a:r>
              <a:rPr lang="en-US" noProof="0" dirty="0"/>
              <a:t>Build model on training dataset (e.g. 70%)</a:t>
            </a:r>
          </a:p>
          <a:p>
            <a:pPr lvl="1"/>
            <a:r>
              <a:rPr lang="en-US" noProof="0" dirty="0"/>
              <a:t>Test model using test set (remaining 30%)</a:t>
            </a:r>
          </a:p>
          <a:p>
            <a:r>
              <a:rPr lang="en-US" noProof="0" dirty="0"/>
              <a:t>Calculate RMSE (or recall) on both datasets</a:t>
            </a:r>
          </a:p>
          <a:p>
            <a:r>
              <a:rPr lang="en-US" noProof="0" dirty="0"/>
              <a:t>Check that the RMSE on training is as low as it can be, but that the RMSE of test isn’t significantly higher</a:t>
            </a:r>
          </a:p>
        </p:txBody>
      </p:sp>
    </p:spTree>
    <p:extLst>
      <p:ext uri="{BB962C8B-B14F-4D97-AF65-F5344CB8AC3E}">
        <p14:creationId xmlns:p14="http://schemas.microsoft.com/office/powerpoint/2010/main" val="5770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-Depth: Decision Trees and Random Forests | Python Data Science Handbook">
            <a:extLst>
              <a:ext uri="{FF2B5EF4-FFF2-40B4-BE49-F238E27FC236}">
                <a16:creationId xmlns:a16="http://schemas.microsoft.com/office/drawing/2014/main" id="{3B0D734B-1CFC-9185-6A7C-C72CB3F9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5292"/>
            <a:ext cx="1219200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7FB1B-C526-5291-A7F8-6646BC93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subtlety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27F2-7FB7-01B3-6824-02495DC0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real risk</a:t>
            </a:r>
          </a:p>
          <a:p>
            <a:r>
              <a:rPr lang="en-US" dirty="0"/>
              <a:t>The left image is underfit, the right one is overfit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shows overfitting can be a problem even when using simple models</a:t>
            </a:r>
          </a:p>
          <a:p>
            <a:r>
              <a:rPr lang="en-US" dirty="0"/>
              <a:t>Also, this is overfitting with 2 dimensions, the same works in 17 dimensions</a:t>
            </a:r>
          </a:p>
          <a:p>
            <a:pPr lvl="1"/>
            <a:r>
              <a:rPr lang="en-US" dirty="0"/>
              <a:t>Or 103, when using the yeast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9382-8BEB-2207-08C5-55FBD6F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08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basketball game&#10;&#10;AI-generated content may be incorrect.">
            <a:extLst>
              <a:ext uri="{FF2B5EF4-FFF2-40B4-BE49-F238E27FC236}">
                <a16:creationId xmlns:a16="http://schemas.microsoft.com/office/drawing/2014/main" id="{C655F9EA-027E-3108-5A79-18DD40F9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29" y="2597152"/>
            <a:ext cx="6710771" cy="330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D77EF-2AFF-5043-B651-AA1B066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A0E5-B231-1BCB-BD71-94EF97BD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Simple, interpretable models that split data based on feature thresholds. Prone to overfitting.</a:t>
            </a:r>
          </a:p>
          <a:p>
            <a:r>
              <a:rPr lang="en-US" dirty="0"/>
              <a:t>You ask the model to create a tree with yes/no</a:t>
            </a:r>
            <a:br>
              <a:rPr lang="en-US" dirty="0"/>
            </a:br>
            <a:r>
              <a:rPr lang="en-US" dirty="0"/>
              <a:t>questions</a:t>
            </a:r>
          </a:p>
          <a:p>
            <a:r>
              <a:rPr lang="en-US" dirty="0"/>
              <a:t>Depending on the answer you go down</a:t>
            </a:r>
            <a:br>
              <a:rPr lang="en-US" dirty="0"/>
            </a:br>
            <a:r>
              <a:rPr lang="en-US" dirty="0"/>
              <a:t>one or the other path in the tree</a:t>
            </a:r>
          </a:p>
          <a:p>
            <a:r>
              <a:rPr lang="en-US" dirty="0"/>
              <a:t>Eventually you end up with a class or</a:t>
            </a:r>
            <a:br>
              <a:rPr lang="en-US" dirty="0"/>
            </a:br>
            <a:r>
              <a:rPr lang="en-US" dirty="0"/>
              <a:t>decision</a:t>
            </a:r>
          </a:p>
          <a:p>
            <a:r>
              <a:rPr lang="en-US" dirty="0"/>
              <a:t>Fun fact: the top two rows in</a:t>
            </a:r>
            <a:br>
              <a:rPr lang="en-US" dirty="0"/>
            </a:br>
            <a:r>
              <a:rPr lang="en-US" dirty="0" err="1"/>
              <a:t>thistree</a:t>
            </a:r>
            <a:r>
              <a:rPr lang="en-US" dirty="0"/>
              <a:t> are interchangeable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D7D8-E100-638D-E395-BBEFBC6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17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841-4020-8BDE-A52F-2F11AD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603C-1413-79D4-B9C8-0E5B295F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easy model to train, the best model to explain</a:t>
            </a:r>
          </a:p>
          <a:p>
            <a:r>
              <a:rPr lang="en-US" dirty="0"/>
              <a:t>You’d say it outputs a hard value for class, but it </a:t>
            </a:r>
            <a:r>
              <a:rPr lang="en-US" b="1" dirty="0"/>
              <a:t>doesn’t</a:t>
            </a:r>
          </a:p>
          <a:p>
            <a:r>
              <a:rPr lang="en-US" dirty="0"/>
              <a:t>When a sample reaches a leaf node, it doesn't just get a hard label, it also has access to the class distribution of the training data that ended up in that leaf during training.</a:t>
            </a:r>
          </a:p>
          <a:p>
            <a:r>
              <a:rPr lang="en-US" dirty="0"/>
              <a:t>For example, imagine a leaf node was trained on 20 samples:</a:t>
            </a:r>
          </a:p>
          <a:p>
            <a:pPr lvl="1"/>
            <a:r>
              <a:rPr lang="en-US" dirty="0"/>
              <a:t>15 were class 0</a:t>
            </a:r>
          </a:p>
          <a:p>
            <a:pPr lvl="1"/>
            <a:r>
              <a:rPr lang="en-US" dirty="0"/>
              <a:t>5 were class 1</a:t>
            </a:r>
          </a:p>
          <a:p>
            <a:r>
              <a:rPr lang="en-US" dirty="0"/>
              <a:t>The predicted probabilities from that leaf will be 75% and 25%</a:t>
            </a:r>
          </a:p>
          <a:p>
            <a:r>
              <a:rPr lang="en-US" dirty="0"/>
              <a:t>As we saw in notebook 5.3 (multiclass on wine) the tree you get depends on the input data and the train/test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ADD4-F367-132E-C488-968FA6F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6313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11D6-162E-B7D0-25FA-0CB20FE1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decision tree do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BE63-7D2C-E30E-BC10-DE4D22CA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predicts a continuous values, but after binning a continuous variable it becomes a categorical variable.</a:t>
            </a:r>
          </a:p>
          <a:p>
            <a:r>
              <a:rPr lang="en-US" dirty="0"/>
              <a:t>To determine leaf value, you can take average, median, …</a:t>
            </a:r>
            <a:br>
              <a:rPr lang="en-US" dirty="0"/>
            </a:br>
            <a:r>
              <a:rPr lang="en-US" dirty="0"/>
              <a:t>of the bin. Or get fancy and do a linear regression for the</a:t>
            </a:r>
            <a:br>
              <a:rPr lang="en-US" dirty="0"/>
            </a:br>
            <a:r>
              <a:rPr lang="en-US" dirty="0"/>
              <a:t>values inside the bin, or…</a:t>
            </a:r>
          </a:p>
          <a:p>
            <a:endParaRPr lang="en-B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E77D-4436-C4BB-9A0A-AC0774D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AB70515F-1DD1-3FD6-4E18-9028F89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084"/>
            <a:ext cx="3037591" cy="27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F19525F0-A6F0-7125-0280-D24F181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81" y="3655084"/>
            <a:ext cx="3066154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for post">
            <a:extLst>
              <a:ext uri="{FF2B5EF4-FFF2-40B4-BE49-F238E27FC236}">
                <a16:creationId xmlns:a16="http://schemas.microsoft.com/office/drawing/2014/main" id="{77A96C3B-89BE-E0AC-4CA5-28E0AC7A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34" y="3655084"/>
            <a:ext cx="3067905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F49F2F9B-0FAF-BA25-1D82-E1A32DB3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02" y="2370986"/>
            <a:ext cx="2733202" cy="21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for post">
            <a:extLst>
              <a:ext uri="{FF2B5EF4-FFF2-40B4-BE49-F238E27FC236}">
                <a16:creationId xmlns:a16="http://schemas.microsoft.com/office/drawing/2014/main" id="{3F4911F6-6CCE-3880-64F4-05517A01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0" y="4613640"/>
            <a:ext cx="2941646" cy="2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E59-6F10-D53B-256B-740381A5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1C-2864-D9DC-7251-233DE05B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33" y="1550894"/>
            <a:ext cx="9541519" cy="46260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tree is nice, but what if we made 100 trees and combined the results?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if we simply started from the same data we’d get almost the same tree 100 times…</a:t>
            </a:r>
          </a:p>
          <a:p>
            <a:endParaRPr lang="en-US" dirty="0"/>
          </a:p>
          <a:p>
            <a:r>
              <a:rPr lang="en-US" dirty="0"/>
              <a:t>We’ll train on a random sample of the data and on a random subset of features!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what if one tree says 1 and the other says 2?</a:t>
            </a:r>
          </a:p>
          <a:p>
            <a:endParaRPr lang="en-US" dirty="0"/>
          </a:p>
          <a:p>
            <a:r>
              <a:rPr lang="en-US" dirty="0"/>
              <a:t>We can combine the results using classification (majority vote) or regression (average the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858-7230-B041-84C3-7C5AF286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pic>
        <p:nvPicPr>
          <p:cNvPr id="6" name="Picture 5" descr="A puppet with a sad face&#10;&#10;AI-generated content may be incorrect.">
            <a:extLst>
              <a:ext uri="{FF2B5EF4-FFF2-40B4-BE49-F238E27FC236}">
                <a16:creationId xmlns:a16="http://schemas.microsoft.com/office/drawing/2014/main" id="{7D7E8091-69A6-E29B-7E57-4F5A96F6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2357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F5BE-0588-A1A8-A17B-7CF4325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226F-D66D-C63C-B093-B02814A8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By combining many weak, noisy trees, you get a stronger, more stable model.</a:t>
            </a:r>
          </a:p>
          <a:p>
            <a:r>
              <a:rPr lang="en-US" dirty="0"/>
              <a:t>It reduces overfitting and improves generalization</a:t>
            </a:r>
          </a:p>
          <a:p>
            <a:r>
              <a:rPr lang="en-US" dirty="0"/>
              <a:t>Analogy</a:t>
            </a:r>
          </a:p>
          <a:p>
            <a:pPr lvl="1"/>
            <a:r>
              <a:rPr lang="en-US" dirty="0"/>
              <a:t>Think of it like asking 100 slightly different experts for their opinion and going with the consensus instead of trusting just one</a:t>
            </a:r>
          </a:p>
          <a:p>
            <a:pPr lvl="1"/>
            <a:r>
              <a:rPr lang="en-US" dirty="0"/>
              <a:t>Also, among them are experts in a couple of the features (random feature selection)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3525-8566-065B-152F-6D7DA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568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8817-8E6C-8464-74DC-971913CF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960A-8814-8345-5A68-1A4BED03A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going from decision trees to random forests, we started doing “ensemble learning”</a:t>
            </a:r>
          </a:p>
          <a:p>
            <a:pPr lvl="1"/>
            <a:r>
              <a:rPr lang="en-US" dirty="0"/>
              <a:t>Ensemble methods combine the predictions of multiple models to improve performance</a:t>
            </a:r>
          </a:p>
          <a:p>
            <a:r>
              <a:rPr lang="en-US" dirty="0"/>
              <a:t>Bagging and boosting are two main strategies</a:t>
            </a:r>
          </a:p>
          <a:p>
            <a:pPr lvl="1"/>
            <a:r>
              <a:rPr lang="en-US" dirty="0"/>
              <a:t>Random forests do bagging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does boosting</a:t>
            </a:r>
          </a:p>
          <a:p>
            <a:r>
              <a:rPr lang="en-US" dirty="0"/>
              <a:t>Stacking is a third way</a:t>
            </a:r>
          </a:p>
          <a:p>
            <a:pPr lvl="1"/>
            <a:r>
              <a:rPr lang="en-US" dirty="0"/>
              <a:t>Train a bunch of different models</a:t>
            </a:r>
          </a:p>
          <a:p>
            <a:pPr lvl="1"/>
            <a:r>
              <a:rPr lang="en-US" dirty="0"/>
              <a:t>Train another model to learn which model to use in which case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F521-C099-45DD-DB76-C183CD4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746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CCE-76A7-FF2E-0345-20D43BA5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1D5-9F52-55BF-5B8A-968343B3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baseline is in all cases: When using ensemble learning we predict the outcome value using a bunch of different methods. Then we combine the outcome of all these algorithms and retain the most voted answer.</a:t>
            </a:r>
            <a:endParaRPr lang="en-B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A820E-1CA2-4A8E-66A1-B52E829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5" name="Picture 4" descr="Ensemble Methods | Bagging Vs Boosting Difference">
            <a:extLst>
              <a:ext uri="{FF2B5EF4-FFF2-40B4-BE49-F238E27FC236}">
                <a16:creationId xmlns:a16="http://schemas.microsoft.com/office/drawing/2014/main" id="{058B621F-B7F5-F9C3-2E22-3C7D52DF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8000" r="2398" b="9051"/>
          <a:stretch/>
        </p:blipFill>
        <p:spPr bwMode="auto">
          <a:xfrm>
            <a:off x="2987137" y="3135510"/>
            <a:ext cx="6217725" cy="340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0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1AC4-5FDF-FB94-6038-B7CC556F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(bootstrap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015B-E2E6-BAAF-11BC-11FCEE55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 variance (overfitting)</a:t>
            </a:r>
          </a:p>
          <a:p>
            <a:r>
              <a:rPr lang="en-US" dirty="0"/>
              <a:t>How: Train several models in parallel on random subsets of the data</a:t>
            </a:r>
          </a:p>
          <a:p>
            <a:pPr lvl="1"/>
            <a:r>
              <a:rPr lang="en-US" dirty="0"/>
              <a:t>(with replacement = bootstrapping).</a:t>
            </a:r>
          </a:p>
          <a:p>
            <a:r>
              <a:rPr lang="en-US" dirty="0"/>
              <a:t>Combine: Average (for regression) or majority vote (for classification).</a:t>
            </a:r>
          </a:p>
          <a:p>
            <a:r>
              <a:rPr lang="en-US" dirty="0"/>
              <a:t>Key idea: Many weak models → One strong model</a:t>
            </a:r>
          </a:p>
          <a:p>
            <a:pPr lvl="1"/>
            <a:r>
              <a:rPr lang="en-US" dirty="0"/>
              <a:t>Random Forest = Bagging + Decision Trees</a:t>
            </a:r>
          </a:p>
          <a:p>
            <a:r>
              <a:rPr lang="en-US" dirty="0"/>
              <a:t>Each tree is trained on a different bootstrap sample and considers only a random subset of features at each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C055-CE5A-41B9-F2A7-0D04ED3B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466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781-CFAD-4858-6D2C-BED9092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399-E398-2CCF-D516-F8CA4796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more data you can do more experiments, or you can</a:t>
            </a:r>
            <a:br>
              <a:rPr lang="en-US" dirty="0"/>
            </a:br>
            <a:r>
              <a:rPr lang="en-US" dirty="0"/>
              <a:t>bootstrap your data</a:t>
            </a:r>
          </a:p>
          <a:p>
            <a:r>
              <a:rPr lang="en-US" dirty="0"/>
              <a:t>Getting more data is expensive and not always possible</a:t>
            </a:r>
          </a:p>
          <a:p>
            <a:r>
              <a:rPr lang="en-US" dirty="0"/>
              <a:t>Another solution is bootstrapping</a:t>
            </a:r>
          </a:p>
          <a:p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48A02-0CF3-A13A-E24C-5B80E28D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5" descr="A person in a pirate garment&#10;&#10;AI-generated content may be incorrect.">
            <a:extLst>
              <a:ext uri="{FF2B5EF4-FFF2-40B4-BE49-F238E27FC236}">
                <a16:creationId xmlns:a16="http://schemas.microsoft.com/office/drawing/2014/main" id="{DC06A166-E599-7B21-C246-39024F768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702" y="136525"/>
            <a:ext cx="1414195" cy="1885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B9DD9-B6E0-7D88-363E-16845D96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26" y="3519564"/>
            <a:ext cx="3401347" cy="30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9A9F-C048-301B-2F61-E3BDAEA6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0FC6-9B5F-F38E-AF26-A19F8C33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524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Good model</a:t>
            </a:r>
          </a:p>
          <a:p>
            <a:pPr lvl="1"/>
            <a:r>
              <a:rPr lang="en-US" noProof="0" dirty="0"/>
              <a:t>Line follows datapoints correctly</a:t>
            </a:r>
          </a:p>
          <a:p>
            <a:pPr lvl="1"/>
            <a:r>
              <a:rPr lang="en-US" noProof="0" dirty="0"/>
              <a:t>Obvious outliers are ignored</a:t>
            </a:r>
          </a:p>
          <a:p>
            <a:r>
              <a:rPr lang="en-US" noProof="0" dirty="0"/>
              <a:t>Underfitting</a:t>
            </a:r>
          </a:p>
          <a:p>
            <a:pPr lvl="1"/>
            <a:r>
              <a:rPr lang="en-US" noProof="0" dirty="0"/>
              <a:t>Line only vaguely follows datapoints</a:t>
            </a:r>
          </a:p>
          <a:p>
            <a:pPr lvl="1"/>
            <a:r>
              <a:rPr lang="en-US" noProof="0" dirty="0"/>
              <a:t>Outliers are ignored, but some data points too</a:t>
            </a:r>
          </a:p>
          <a:p>
            <a:pPr lvl="1"/>
            <a:r>
              <a:rPr lang="en-US" noProof="0" dirty="0"/>
              <a:t>Is equally bad with unseen data as with trained data</a:t>
            </a:r>
          </a:p>
          <a:p>
            <a:pPr lvl="1"/>
            <a:r>
              <a:rPr lang="en-US" noProof="0" dirty="0"/>
              <a:t>Can be a bad model, but also not enough training</a:t>
            </a:r>
          </a:p>
          <a:p>
            <a:r>
              <a:rPr lang="en-US" noProof="0" dirty="0"/>
              <a:t>Overfitting</a:t>
            </a:r>
          </a:p>
          <a:p>
            <a:pPr lvl="1"/>
            <a:r>
              <a:rPr lang="en-US" noProof="0" dirty="0"/>
              <a:t>Line follows datapoints exactly</a:t>
            </a:r>
          </a:p>
          <a:p>
            <a:pPr lvl="1"/>
            <a:r>
              <a:rPr lang="en-US" noProof="0" dirty="0"/>
              <a:t>Outliers are taken very much into account</a:t>
            </a:r>
          </a:p>
          <a:p>
            <a:pPr lvl="1"/>
            <a:r>
              <a:rPr lang="en-US" noProof="0" dirty="0"/>
              <a:t>Does not generalize to unseen data</a:t>
            </a:r>
          </a:p>
          <a:p>
            <a:pPr lvl="1"/>
            <a:r>
              <a:rPr lang="en-US" noProof="0" dirty="0"/>
              <a:t>Model too complex, or too much training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282A-5594-5A95-EEAE-7E652B31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72" y="1560059"/>
            <a:ext cx="2180158" cy="1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45502-2EDF-53FD-1D22-1390DCE3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72" y="3282339"/>
            <a:ext cx="3071575" cy="1642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5A6C4-7FB3-A41C-E2DF-64F552C2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72" y="5065844"/>
            <a:ext cx="2284253" cy="1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A0C4-C681-3542-ADA1-9E9CE9B6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269-1CDB-8E05-E030-F797752C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make a new dataset and use ‘sampling with replacement’. This means we copy random values and don’t care if we already copied a value.</a:t>
            </a:r>
          </a:p>
          <a:p>
            <a:r>
              <a:rPr lang="en-US" dirty="0"/>
              <a:t>This new dataset is called the bootstrap. 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EDC2-60A6-6948-DC71-2430E240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0801-11BC-880A-A7DD-36DFB54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41" y="3996696"/>
            <a:ext cx="6171515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784-047E-CD4B-67C0-771CDBA4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7C9-7159-2C13-B79C-74EF3486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4235875" cy="4626069"/>
          </a:xfrm>
        </p:spPr>
        <p:txBody>
          <a:bodyPr/>
          <a:lstStyle/>
          <a:p>
            <a:r>
              <a:rPr lang="en-US" dirty="0"/>
              <a:t>… and repeat</a:t>
            </a:r>
          </a:p>
          <a:p>
            <a:endParaRPr lang="en-US" dirty="0"/>
          </a:p>
          <a:p>
            <a:r>
              <a:rPr lang="en-US" dirty="0"/>
              <a:t>This is the process used in random forest, but in stead of calculating the mean it calculates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0404-AC63-C0DA-DBC0-96ECDA3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306B-0243-EED0-647F-1DB626E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73" y="1907007"/>
            <a:ext cx="7226080" cy="42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A4C-8413-7648-0B3A-70E15A2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408A-C9E3-1B69-69D4-4264D0B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Reduce bias (underfitting).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How: Train models sequentially, where each new model focuses on correcting errors made by the previous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Combine: Weighted sum of all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idea: Train smarter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AdaBoost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/ </a:t>
            </a:r>
            <a:r>
              <a:rPr lang="en-US" dirty="0" err="1"/>
              <a:t>LightGBM</a:t>
            </a:r>
            <a:r>
              <a:rPr lang="en-US" dirty="0"/>
              <a:t> / </a:t>
            </a:r>
            <a:r>
              <a:rPr lang="en-US" dirty="0" err="1"/>
              <a:t>CatBoost</a:t>
            </a:r>
            <a:r>
              <a:rPr lang="en-US" dirty="0"/>
              <a:t> (fast and optimized versions)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4D7A7-691D-FBAE-7D93-3C9143BA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9424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9907-EB9F-E178-307D-3E33944B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Homogeneous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584E-0C91-FAE3-584C-50067562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9" name="Picture 2" descr="bagging">
            <a:extLst>
              <a:ext uri="{FF2B5EF4-FFF2-40B4-BE49-F238E27FC236}">
                <a16:creationId xmlns:a16="http://schemas.microsoft.com/office/drawing/2014/main" id="{DCFDE50B-BEE0-1D4D-1176-22D64DD3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" y="1727997"/>
            <a:ext cx="5473435" cy="269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oosting">
            <a:extLst>
              <a:ext uri="{FF2B5EF4-FFF2-40B4-BE49-F238E27FC236}">
                <a16:creationId xmlns:a16="http://schemas.microsoft.com/office/drawing/2014/main" id="{A421CD64-A736-9A54-40CA-EE91DBB4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3795336"/>
            <a:ext cx="5835759" cy="2699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3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834A-52B8-FDB2-F49A-76480B2C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Bagging</a:t>
            </a:r>
            <a:r>
              <a:rPr lang="nl-BE" dirty="0"/>
              <a:t> versus </a:t>
            </a:r>
            <a:r>
              <a:rPr lang="nl-BE" dirty="0" err="1"/>
              <a:t>boosting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2A872-9ADC-470F-BB4F-FBD3B11B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/>
          </a:p>
        </p:txBody>
      </p:sp>
      <p:pic>
        <p:nvPicPr>
          <p:cNvPr id="5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A5ADC41A-9D6C-3011-CEEF-39F99B8A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7" y="1725903"/>
            <a:ext cx="6342372" cy="36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3.1 Ensemble Methods - Random Forests and Boosting · GA DSI Seattle">
            <a:extLst>
              <a:ext uri="{FF2B5EF4-FFF2-40B4-BE49-F238E27FC236}">
                <a16:creationId xmlns:a16="http://schemas.microsoft.com/office/drawing/2014/main" id="{875DB2D0-9E8B-F9BF-1B30-F0A29B03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903"/>
            <a:ext cx="6142236" cy="46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3D62-0FAC-9B62-A101-2C375928F072}"/>
              </a:ext>
            </a:extLst>
          </p:cNvPr>
          <p:cNvSpPr txBox="1"/>
          <p:nvPr/>
        </p:nvSpPr>
        <p:spPr>
          <a:xfrm>
            <a:off x="6649601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EB7F5-2FF2-D7F1-E17C-983BCAEE3B96}"/>
              </a:ext>
            </a:extLst>
          </p:cNvPr>
          <p:cNvSpPr txBox="1"/>
          <p:nvPr/>
        </p:nvSpPr>
        <p:spPr>
          <a:xfrm>
            <a:off x="9475670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Iterative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9398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3A7B-EAE6-9200-132D-AF423DE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4367-63D3-85CF-8A86-F1BD55C9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does bagging using decision trees</a:t>
            </a:r>
          </a:p>
          <a:p>
            <a:r>
              <a:rPr lang="en-US" dirty="0"/>
              <a:t>It starts with the training set and turns this set into many different data-sets</a:t>
            </a:r>
          </a:p>
          <a:p>
            <a:pPr lvl="1"/>
            <a:r>
              <a:rPr lang="en-US" dirty="0"/>
              <a:t>Based on a random selection of the datapoints</a:t>
            </a:r>
          </a:p>
          <a:p>
            <a:pPr lvl="1"/>
            <a:r>
              <a:rPr lang="en-US" dirty="0"/>
              <a:t>The same datapoints can be used in many sets</a:t>
            </a:r>
          </a:p>
          <a:p>
            <a:r>
              <a:rPr lang="en-US" dirty="0"/>
              <a:t>All decision trees are calculated</a:t>
            </a:r>
          </a:p>
          <a:p>
            <a:r>
              <a:rPr lang="en-US" dirty="0"/>
              <a:t>The results are averaged or chosen using majority voting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RandomForestClassifier</a:t>
            </a:r>
            <a:r>
              <a:rPr lang="en-US" dirty="0"/>
              <a:t>: majority voting (even when doing regression)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RandomForestRegressor</a:t>
            </a:r>
            <a:r>
              <a:rPr lang="en-US" dirty="0"/>
              <a:t>: averaging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B401-3C07-683A-8FAF-295F84D9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0C59DE2-FE37-D559-6760-62655F3E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RandomForestClassifier</a:t>
            </a:r>
            <a:r>
              <a:rPr kumimoji="0" lang="en-BE" altLang="en-B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35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E64C-CDBE-35D7-E4CA-C900FFA1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789F8-57C2-31A2-1DD8-A76655D3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is parallel, boosting is in series</a:t>
            </a:r>
          </a:p>
          <a:p>
            <a:r>
              <a:rPr lang="en-US" dirty="0"/>
              <a:t>Gradient boosting is a machine learning technique that builds a strong model by adding together many weak models, each one correcting the mistakes of the previous ones</a:t>
            </a:r>
          </a:p>
          <a:p>
            <a:pPr lvl="1"/>
            <a:r>
              <a:rPr lang="en-US" dirty="0"/>
              <a:t>Start simple: Begin with a basic model (like a small decision tree)</a:t>
            </a:r>
          </a:p>
          <a:p>
            <a:pPr lvl="1"/>
            <a:r>
              <a:rPr lang="en-US" dirty="0"/>
              <a:t>Check errors: Look at where this model made mistakes</a:t>
            </a:r>
          </a:p>
          <a:p>
            <a:pPr lvl="1"/>
            <a:r>
              <a:rPr lang="en-US" dirty="0"/>
              <a:t>Build a new model: Train another tree to predict the errors (the “residuals”)</a:t>
            </a:r>
          </a:p>
          <a:p>
            <a:pPr lvl="1"/>
            <a:r>
              <a:rPr lang="en-US" dirty="0"/>
              <a:t>Add it to the mix: Add the new model’s prediction to the original one (like a correction)</a:t>
            </a:r>
          </a:p>
          <a:p>
            <a:pPr lvl="1"/>
            <a:r>
              <a:rPr lang="en-US" dirty="0"/>
              <a:t>Repeat: Keep repeating this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C6422-063D-1883-179C-1EB44ADE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607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BF71-2CA3-2B8D-A21A-26BE430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A9DF-1628-C67B-DA7F-6453F298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model is trained to reduce the loss (like error or log-loss), and this is done using the </a:t>
            </a:r>
            <a:r>
              <a:rPr lang="en-US" b="1" dirty="0"/>
              <a:t>gradient</a:t>
            </a:r>
            <a:r>
              <a:rPr lang="en-US" dirty="0"/>
              <a:t> of the loss function</a:t>
            </a:r>
          </a:p>
          <a:p>
            <a:r>
              <a:rPr lang="en-US" dirty="0"/>
              <a:t>The loss-function is the calculation of the errors, like the MSE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you can use to make a better model</a:t>
            </a:r>
          </a:p>
          <a:p>
            <a:r>
              <a:rPr lang="en-US" dirty="0"/>
              <a:t>But let’s hear more from an expert: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BA35-6CB0-7755-2E78-03422201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C047A-8003-408E-DC37-5113C207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0" y="2921072"/>
            <a:ext cx="3060426" cy="1015856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44AE1EC1-530A-8B70-131C-C981B10C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07" y="4028075"/>
            <a:ext cx="4842434" cy="2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2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870-3B71-F0E6-0D1A-7E4695D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 we’re on </a:t>
            </a:r>
            <a:r>
              <a:rPr lang="en-US" dirty="0" err="1"/>
              <a:t>youtube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BEE8-C67D-B913-CD1D-A591C435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48</a:t>
            </a:fld>
            <a:endParaRPr lang="nl-BE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C2289D8-74E0-F267-FA1F-FB7A3446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1777347"/>
            <a:ext cx="797353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7F9-BB43-6C3C-7064-79E41917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C81C-2595-CEC4-1D6A-E158D1DC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boosters are good, but </a:t>
            </a:r>
            <a:r>
              <a:rPr lang="en-US" dirty="0" err="1"/>
              <a:t>eXtreme</a:t>
            </a:r>
            <a:r>
              <a:rPr lang="en-US" dirty="0"/>
              <a:t> gradient booster is better!</a:t>
            </a:r>
          </a:p>
          <a:p>
            <a:pPr lvl="1"/>
            <a:r>
              <a:rPr lang="en-US" dirty="0"/>
              <a:t>Designed for maximum performance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01C68-4FFE-E00E-F593-5A74E8B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49</a:t>
            </a:fld>
            <a:endParaRPr lang="nl-BE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F2C14B-EAB3-6FD1-189E-17BD5095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1059"/>
              </p:ext>
            </p:extLst>
          </p:nvPr>
        </p:nvGraphicFramePr>
        <p:xfrm>
          <a:off x="582704" y="2856691"/>
          <a:ext cx="11291049" cy="286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84">
                  <a:extLst>
                    <a:ext uri="{9D8B030D-6E8A-4147-A177-3AD203B41FA5}">
                      <a16:colId xmlns:a16="http://schemas.microsoft.com/office/drawing/2014/main" val="2749777463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3093031116"/>
                    </a:ext>
                  </a:extLst>
                </a:gridCol>
                <a:gridCol w="5524324">
                  <a:extLst>
                    <a:ext uri="{9D8B030D-6E8A-4147-A177-3AD203B41FA5}">
                      <a16:colId xmlns:a16="http://schemas.microsoft.com/office/drawing/2014/main" val="1246520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0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especially on large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faster with C++ backend and parallelization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0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(or 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&amp; L2 regularization to prevent overfitting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9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Missing </a:t>
                      </a:r>
                      <a:r>
                        <a:rPr lang="nl-BE" b="1" dirty="0" err="1">
                          <a:effectLst/>
                        </a:rPr>
                        <a:t>Values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Must be imputed beforehand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Handles them internally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2243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Tree </a:t>
                      </a:r>
                      <a:r>
                        <a:rPr lang="nl-BE" b="1" dirty="0" err="1">
                          <a:effectLst/>
                        </a:rPr>
                        <a:t>Pruning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Grows full trees, then prunes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Uses “depth-wise” or “loss-guided” tree growth for better accuracy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6722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Parallelization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Sequential tree building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Efficient parallel computation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930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Early</a:t>
                      </a:r>
                      <a:r>
                        <a:rPr lang="nl-BE" b="1" dirty="0">
                          <a:effectLst/>
                        </a:rPr>
                        <a:t> Stopping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Manual or partial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Built-in with evaluation sets and scoring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436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E63A-65A3-9055-94CE-74D652A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331A-FFF2-263F-4044-7222DB88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Overfitting and underfitting are measured using the RMSE</a:t>
            </a:r>
          </a:p>
          <a:p>
            <a:r>
              <a:rPr lang="en-US" noProof="0" dirty="0"/>
              <a:t>In the example in the previous slide we’re not using a linear regression but a polynomial regression</a:t>
            </a:r>
          </a:p>
          <a:p>
            <a:pPr lvl="1"/>
            <a:r>
              <a:rPr lang="en-US" noProof="0" dirty="0"/>
              <a:t>The question we are asking is how many polynomials we should be using</a:t>
            </a:r>
          </a:p>
          <a:p>
            <a:pPr lvl="1"/>
            <a:r>
              <a:rPr lang="en-US" noProof="0" dirty="0"/>
              <a:t>A 17</a:t>
            </a:r>
            <a:r>
              <a:rPr lang="en-US" baseline="30000" noProof="0" dirty="0"/>
              <a:t>th</a:t>
            </a:r>
            <a:r>
              <a:rPr lang="en-US" noProof="0" dirty="0"/>
              <a:t>-order function will have 17 zero-crosses, so will follow the data very well, but have next to no explainability</a:t>
            </a:r>
          </a:p>
          <a:p>
            <a:pPr lvl="1"/>
            <a:r>
              <a:rPr lang="en-US" dirty="0"/>
              <a:t>It will also follow the data it is given, so the training data (which is the reason we kept some data secret in the test-set)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3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ACF0-4F33-F659-5AA7-860CD6C8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4D3CA-DD4C-C117-ED9A-0DE0B450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675" y="1785708"/>
            <a:ext cx="10310538" cy="43274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C620-B882-1D7F-AAE3-553FA120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946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emble Method – معتز خالد سعد | Motaz Saad">
            <a:extLst>
              <a:ext uri="{FF2B5EF4-FFF2-40B4-BE49-F238E27FC236}">
                <a16:creationId xmlns:a16="http://schemas.microsoft.com/office/drawing/2014/main" id="{F561BFC4-E30C-2956-C52C-FE89A7FE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6" y="2728657"/>
            <a:ext cx="4969267" cy="27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CF12C-590B-0685-3434-C5DED8AF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220-A007-A756-426F-89F9DC17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6598932" cy="4626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one train/test split</a:t>
            </a:r>
          </a:p>
          <a:p>
            <a:pPr lvl="1"/>
            <a:r>
              <a:rPr lang="en-US" dirty="0"/>
              <a:t>You don’t need a validation set because you’re not comparing the models, you’re building and using them concurrently</a:t>
            </a:r>
          </a:p>
          <a:p>
            <a:r>
              <a:rPr lang="en-US" dirty="0"/>
              <a:t>Give the training data to a bunch of different models</a:t>
            </a:r>
          </a:p>
          <a:p>
            <a:r>
              <a:rPr lang="en-US" dirty="0"/>
              <a:t>Choose another model as the meta-model</a:t>
            </a:r>
          </a:p>
          <a:p>
            <a:pPr lvl="1"/>
            <a:r>
              <a:rPr lang="en-US" dirty="0"/>
              <a:t>This model will get to make the final decision</a:t>
            </a:r>
          </a:p>
          <a:p>
            <a:r>
              <a:rPr lang="en-US" dirty="0"/>
              <a:t>Use the test-data to check how great your models working together are!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6FE17-FBB1-98AC-F1F2-F2076E5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59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103D-938A-E50D-55FF-E7FE2AD6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406A-EA5F-A20C-BC04-77DF7268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5572860"/>
            <a:ext cx="11291048" cy="6041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cript MT Bold" panose="03040602040607080904" pitchFamily="66" charset="0"/>
              </a:rPr>
              <a:t>[A bit of code says more than a thousand words]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04EC-9095-BC66-B99D-B566F2D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F30A8-2DC0-240B-CA24-F6BBB642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75" y="1535942"/>
            <a:ext cx="7802449" cy="38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A74C7-B5D3-ED1D-DADE-AA1B28F3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0" y="4078711"/>
            <a:ext cx="5139540" cy="534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5E6D0-1F49-6E93-9F19-1023857E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0AD8-476A-50C9-3682-C6A95008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“Now that we've explored tree-based models (flexible, nonlinear, and often opaque), let’s turn to a different class of models: </a:t>
            </a:r>
            <a:r>
              <a:rPr lang="en-US" b="1" dirty="0"/>
              <a:t>linear models</a:t>
            </a:r>
          </a:p>
          <a:p>
            <a:r>
              <a:rPr lang="en-US" dirty="0"/>
              <a:t>These are simpler, faster, and easier to interpret, and they can be highly effective when the relationship between input features and the target is linear (or nearly linear)</a:t>
            </a:r>
          </a:p>
          <a:p>
            <a:r>
              <a:rPr lang="en-US" dirty="0"/>
              <a:t>A linear model assumes a straight-line relationship</a:t>
            </a:r>
          </a:p>
          <a:p>
            <a:endParaRPr lang="en-US" dirty="0"/>
          </a:p>
          <a:p>
            <a:r>
              <a:rPr lang="en-US" dirty="0"/>
              <a:t>Two main types:</a:t>
            </a:r>
          </a:p>
          <a:p>
            <a:pPr lvl="1"/>
            <a:r>
              <a:rPr lang="en-US" dirty="0"/>
              <a:t>Linear regression: predicting continuous values</a:t>
            </a:r>
          </a:p>
          <a:p>
            <a:pPr lvl="1"/>
            <a:r>
              <a:rPr lang="en-US" dirty="0"/>
              <a:t>Logistic regression: for binary (or multi-class)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BED4-B9F1-ECC1-7128-11C643B5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174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EC0C-C3D1-8E30-A3A4-985558D5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B186-B983-7D03-9C4F-99340F805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948252" cy="4626069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 to train, works well on high-dimensional data</a:t>
            </a:r>
          </a:p>
          <a:p>
            <a:pPr lvl="1"/>
            <a:r>
              <a:rPr lang="en-US" dirty="0"/>
              <a:t>Easy to interpret (feature weights show importance)</a:t>
            </a:r>
          </a:p>
          <a:p>
            <a:pPr lvl="1"/>
            <a:r>
              <a:rPr lang="en-US" dirty="0"/>
              <a:t>Often a strong baseline model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Struggles with nonlinear relationships</a:t>
            </a:r>
          </a:p>
          <a:p>
            <a:pPr lvl="1"/>
            <a:r>
              <a:rPr lang="en-US" dirty="0"/>
              <a:t>Sensitive to multicollinearity and outliers (though regularization helps)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2DC6-126C-DF43-EB01-0CE0DA2F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54</a:t>
            </a:fld>
            <a:endParaRPr lang="nl-B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E0987D-C406-F39C-A3A9-CF8857FF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6" y="2454320"/>
            <a:ext cx="4875353" cy="31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9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ECA9-FCF9-6ACE-E8AD-1F936D7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4C65-32A1-53B5-40A1-784C4F19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01753" cy="4626069"/>
          </a:xfrm>
        </p:spPr>
        <p:txBody>
          <a:bodyPr/>
          <a:lstStyle/>
          <a:p>
            <a:r>
              <a:rPr lang="en-US" dirty="0"/>
              <a:t>Linear models may not be the best predictors, but they have another use case:</a:t>
            </a:r>
          </a:p>
          <a:p>
            <a:pPr lvl="1"/>
            <a:r>
              <a:rPr lang="en-US" dirty="0"/>
              <a:t>The price of a diamond is heavily defined by the weight</a:t>
            </a:r>
          </a:p>
          <a:p>
            <a:pPr lvl="1"/>
            <a:r>
              <a:rPr lang="en-US" dirty="0"/>
              <a:t>Diamonds have a cut as well, and this cut also has a certain influence</a:t>
            </a:r>
          </a:p>
          <a:p>
            <a:pPr lvl="1"/>
            <a:r>
              <a:rPr lang="en-US" dirty="0"/>
              <a:t>Unfortunately, the influence of the price is so big that this relationship disappears completely</a:t>
            </a:r>
          </a:p>
          <a:p>
            <a:pPr lvl="1"/>
            <a:r>
              <a:rPr lang="en-US" dirty="0"/>
              <a:t>We could use a linear model on price vs weight to get this influence out of the dataset</a:t>
            </a:r>
          </a:p>
          <a:p>
            <a:pPr lvl="1"/>
            <a:r>
              <a:rPr lang="en-US" dirty="0"/>
              <a:t>That would enable us to see the actual relationship between cut and price</a:t>
            </a:r>
          </a:p>
          <a:p>
            <a:r>
              <a:rPr lang="en-US" dirty="0"/>
              <a:t>Check out “6.3 - Diamonds </a:t>
            </a:r>
            <a:r>
              <a:rPr lang="en-US" dirty="0" err="1"/>
              <a:t>modeling.ipynb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0909-6D5D-DFEE-3898-4FA4A07F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624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B49E-FF9A-F87E-4629-0258B21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F9B-8EC4-14E4-BDBC-3E03724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RMSE is essential...</a:t>
            </a:r>
          </a:p>
          <a:p>
            <a:pPr lvl="1"/>
            <a:r>
              <a:rPr lang="en-US" dirty="0"/>
              <a:t>Measures average prediction error</a:t>
            </a:r>
          </a:p>
          <a:p>
            <a:pPr lvl="1"/>
            <a:r>
              <a:rPr lang="en-US" dirty="0"/>
              <a:t>Penalizes large errors (squared)</a:t>
            </a:r>
          </a:p>
          <a:p>
            <a:pPr lvl="1"/>
            <a:r>
              <a:rPr lang="en-US" dirty="0"/>
              <a:t>Great for comparing model performance</a:t>
            </a:r>
          </a:p>
          <a:p>
            <a:r>
              <a:rPr lang="en-US" dirty="0"/>
              <a:t>...but not the whole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FA89-F02C-CFE7-CAE9-9AF83B94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56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EEBF5-1AF7-9575-8098-A5D931C5E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17385"/>
              </p:ext>
            </p:extLst>
          </p:nvPr>
        </p:nvGraphicFramePr>
        <p:xfrm>
          <a:off x="582705" y="3754755"/>
          <a:ext cx="110264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210">
                  <a:extLst>
                    <a:ext uri="{9D8B030D-6E8A-4147-A177-3AD203B41FA5}">
                      <a16:colId xmlns:a16="http://schemas.microsoft.com/office/drawing/2014/main" val="3227643945"/>
                    </a:ext>
                  </a:extLst>
                </a:gridCol>
                <a:gridCol w="8291245">
                  <a:extLst>
                    <a:ext uri="{9D8B030D-6E8A-4147-A177-3AD203B41FA5}">
                      <a16:colId xmlns:a16="http://schemas.microsoft.com/office/drawing/2014/main" val="1634058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it matters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Linearity</a:t>
                      </a:r>
                      <a:r>
                        <a:rPr lang="nl-BE" b="1" dirty="0">
                          <a:effectLst/>
                        </a:rPr>
                        <a:t> </a:t>
                      </a:r>
                      <a:r>
                        <a:rPr lang="nl-BE" b="1" dirty="0" err="1">
                          <a:effectLst/>
                        </a:rPr>
                        <a:t>assumption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Model assumes a straight-line relationship — check with residual plots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8280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Residuals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Should be </a:t>
                      </a:r>
                      <a:r>
                        <a:rPr lang="en-US" b="1" dirty="0">
                          <a:effectLst/>
                        </a:rPr>
                        <a:t>normally distributed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b="1" dirty="0">
                          <a:effectLst/>
                        </a:rPr>
                        <a:t>independent</a:t>
                      </a:r>
                      <a:r>
                        <a:rPr lang="en-US" dirty="0">
                          <a:effectLst/>
                        </a:rPr>
                        <a:t>, and show </a:t>
                      </a:r>
                      <a:r>
                        <a:rPr lang="en-US" b="1" dirty="0">
                          <a:effectLst/>
                        </a:rPr>
                        <a:t>constant variance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36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Multicollinearity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Highly correlated features distort coefficients and reduce model trust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8292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Overfitting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 RMSE on training ≠ good generalization — use validation!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6011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Regularization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Ridge/Lasso reduce overfitting, especially with many features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921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Interpretability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Coefficients show relationships; p-values and confidence intervals matter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44496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Data preprocessing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Scaling, outliers, and feature selection all affect results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2281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48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66A-74F1-63FB-2E42-4D1B615A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00C9-F877-6DF4-B545-51436CC6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**SVM Classifier/Regressor** | Finds a hyperplane that maximizes margin between classes. Works well with high-dimensional data.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3B92-8446-3720-2AA6-E1579365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955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C17B-9A94-E99E-DAEE-7D1D76A1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64F2-E40B-D876-6156-E353F88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| **k-Nearest Neighbors (k-NN)** | Predicts by looking at the closest k data points in the training set. No training time, slow prediction.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03173-0DEE-A66B-4459-B0E827F2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36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0694-C1C0-8527-8F0B-A5B0E2B2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9872-191D-841A-188B-6A02EF93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| **Gaussian/Bernoulli/Multinomial Naive Bayes** | Probabilistic classifier based on Bayes' theorem. Assumes feature independence. Surprisingly effective for text.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BC23-2792-811F-CB3A-7E62569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9742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C5EB-B004-52DF-12E9-DD5EE29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B214356-0E73-2433-1030-6875793C3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6" y="2158457"/>
            <a:ext cx="5625050" cy="3240000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9BEF6E-3B99-9FF7-B5FE-B2987AF30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86" y="2158457"/>
            <a:ext cx="5625051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B8692-8574-86DD-4341-3652A5DFCD48}"/>
              </a:ext>
            </a:extLst>
          </p:cNvPr>
          <p:cNvSpPr/>
          <p:nvPr/>
        </p:nvSpPr>
        <p:spPr>
          <a:xfrm>
            <a:off x="4097281" y="5731125"/>
            <a:ext cx="432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classical linear model will not do!</a:t>
            </a:r>
          </a:p>
        </p:txBody>
      </p:sp>
    </p:spTree>
    <p:extLst>
      <p:ext uri="{BB962C8B-B14F-4D97-AF65-F5344CB8AC3E}">
        <p14:creationId xmlns:p14="http://schemas.microsoft.com/office/powerpoint/2010/main" val="4194272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DEC-8F17-FB7E-8447-0AC346F0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352C-F634-919F-4BDC-493BE522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did the tree-models</a:t>
            </a:r>
          </a:p>
          <a:p>
            <a:pPr lvl="1"/>
            <a:r>
              <a:rPr lang="en-US" dirty="0"/>
              <a:t>Decision trees, random forest, gradient booster</a:t>
            </a:r>
          </a:p>
          <a:p>
            <a:pPr lvl="1"/>
            <a:r>
              <a:rPr lang="en-US" dirty="0"/>
              <a:t>Also bagging, boosting, bootstrapping and stacking</a:t>
            </a:r>
          </a:p>
          <a:p>
            <a:r>
              <a:rPr lang="en-US" dirty="0"/>
              <a:t>Then we did some linear models</a:t>
            </a:r>
          </a:p>
          <a:p>
            <a:pPr lvl="1"/>
            <a:r>
              <a:rPr lang="en-US" dirty="0"/>
              <a:t>Just linear regression, but when you understand RMSE there’s not much more to learn</a:t>
            </a:r>
          </a:p>
          <a:p>
            <a:r>
              <a:rPr lang="en-US" dirty="0"/>
              <a:t>We can’t do neural networks</a:t>
            </a:r>
          </a:p>
          <a:p>
            <a:pPr lvl="1"/>
            <a:r>
              <a:rPr lang="en-US" dirty="0"/>
              <a:t>Is reserved for the next course</a:t>
            </a:r>
          </a:p>
          <a:p>
            <a:pPr lvl="1"/>
            <a:r>
              <a:rPr lang="en-US" dirty="0"/>
              <a:t>Stealing course material is severely looked down on among teachers</a:t>
            </a:r>
          </a:p>
          <a:p>
            <a:r>
              <a:rPr lang="en-US" dirty="0"/>
              <a:t>We glossed over the special cases</a:t>
            </a:r>
          </a:p>
          <a:p>
            <a:pPr lvl="1"/>
            <a:r>
              <a:rPr lang="en-US" dirty="0"/>
              <a:t>SVM, </a:t>
            </a:r>
            <a:r>
              <a:rPr lang="en-US" dirty="0" err="1"/>
              <a:t>kNN</a:t>
            </a:r>
            <a:r>
              <a:rPr lang="en-US" dirty="0"/>
              <a:t> and Naïve Bayes</a:t>
            </a:r>
          </a:p>
          <a:p>
            <a:r>
              <a:rPr lang="en-US" dirty="0"/>
              <a:t>Clustering and time series are for a later 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AD37-A12F-C7CC-0614-2EA6324E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73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ECF2-D90B-E285-B02A-0C782AE8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00E37C6-2B26-5CB8-F55A-FA088CFB0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" y="1962514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1111CFF-86ED-6770-EB0B-85DD10EEE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43" y="1962514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C59A3-196B-6EF8-E585-8FB8ADEC0D4E}"/>
              </a:ext>
            </a:extLst>
          </p:cNvPr>
          <p:cNvSpPr/>
          <p:nvPr/>
        </p:nvSpPr>
        <p:spPr>
          <a:xfrm>
            <a:off x="147343" y="5202514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RMSE_train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2.971</a:t>
            </a:r>
          </a:p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RMSE_test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3.020</a:t>
            </a:r>
            <a:endParaRPr lang="en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FCA5E-041D-0746-CC3B-0C026C953D9F}"/>
              </a:ext>
            </a:extLst>
          </p:cNvPr>
          <p:cNvSpPr/>
          <p:nvPr/>
        </p:nvSpPr>
        <p:spPr>
          <a:xfrm>
            <a:off x="6066880" y="5202514"/>
            <a:ext cx="5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2.779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FDF28-A2CB-EE36-CACD-AA2D3197C76E}"/>
              </a:ext>
            </a:extLst>
          </p:cNvPr>
          <p:cNvSpPr txBox="1"/>
          <p:nvPr/>
        </p:nvSpPr>
        <p:spPr>
          <a:xfrm>
            <a:off x="10095791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3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FA38-B73C-2267-1888-45C28073C113}"/>
              </a:ext>
            </a:extLst>
          </p:cNvPr>
          <p:cNvSpPr txBox="1"/>
          <p:nvPr/>
        </p:nvSpPr>
        <p:spPr>
          <a:xfrm>
            <a:off x="4119127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1 degrees of freedom</a:t>
            </a:r>
            <a:endParaRPr lang="en-BE" sz="1200" b="1" dirty="0"/>
          </a:p>
        </p:txBody>
      </p:sp>
    </p:spTree>
    <p:extLst>
      <p:ext uri="{BB962C8B-B14F-4D97-AF65-F5344CB8AC3E}">
        <p14:creationId xmlns:p14="http://schemas.microsoft.com/office/powerpoint/2010/main" val="3787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1195-EE66-3284-8A13-229DA731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00EBF593-3732-0FC0-C11F-0E68B6E2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71" y="2082258"/>
            <a:ext cx="5625051" cy="3240000"/>
          </a:xfr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03079E-A561-DBEF-074A-4BA0E3AD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" y="2082258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CC0B7-0B30-1554-8092-F2C90F5CE88A}"/>
              </a:ext>
            </a:extLst>
          </p:cNvPr>
          <p:cNvSpPr/>
          <p:nvPr/>
        </p:nvSpPr>
        <p:spPr>
          <a:xfrm>
            <a:off x="277971" y="5322258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1.988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3.120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77DF0-758E-420F-9D05-EBF177D4B733}"/>
              </a:ext>
            </a:extLst>
          </p:cNvPr>
          <p:cNvSpPr/>
          <p:nvPr/>
        </p:nvSpPr>
        <p:spPr>
          <a:xfrm>
            <a:off x="6217970" y="5322258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1.092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1.310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53898-D2D8-1E30-5DA2-7644E65FC577}"/>
              </a:ext>
            </a:extLst>
          </p:cNvPr>
          <p:cNvSpPr txBox="1"/>
          <p:nvPr/>
        </p:nvSpPr>
        <p:spPr>
          <a:xfrm>
            <a:off x="10226419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7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A99ED-91F6-0968-ED25-9C463573F496}"/>
              </a:ext>
            </a:extLst>
          </p:cNvPr>
          <p:cNvSpPr txBox="1"/>
          <p:nvPr/>
        </p:nvSpPr>
        <p:spPr>
          <a:xfrm>
            <a:off x="4249755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92631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9E4-4247-366D-83B4-C4DC2C4B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413C570-930F-5642-F68C-F9895E73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49600"/>
            <a:ext cx="5625051" cy="3240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ADB1D4-32C1-6592-94B6-D130599D5DBE}"/>
              </a:ext>
            </a:extLst>
          </p:cNvPr>
          <p:cNvSpPr/>
          <p:nvPr/>
        </p:nvSpPr>
        <p:spPr>
          <a:xfrm>
            <a:off x="180000" y="5289600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0.189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1.783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F9B700-F176-7CEB-2B33-85A96D7692B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23792" y="5622777"/>
            <a:ext cx="695400" cy="448896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33A6F3-937F-3079-D159-37F58543B71F}"/>
              </a:ext>
            </a:extLst>
          </p:cNvPr>
          <p:cNvSpPr txBox="1"/>
          <p:nvPr/>
        </p:nvSpPr>
        <p:spPr>
          <a:xfrm>
            <a:off x="4919192" y="5748507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Error on training is low, but error on test set is much higher Model does </a:t>
            </a:r>
            <a:r>
              <a:rPr lang="en-BE" b="1" i="1" dirty="0">
                <a:solidFill>
                  <a:srgbClr val="EC4B2F"/>
                </a:solidFill>
              </a:rPr>
              <a:t>not</a:t>
            </a:r>
            <a:r>
              <a:rPr lang="en-BE" dirty="0">
                <a:solidFill>
                  <a:srgbClr val="EC4B2F"/>
                </a:solidFill>
              </a:rPr>
              <a:t> generalize well.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6D047-1071-5680-D59E-378D0BAD9B75}"/>
              </a:ext>
            </a:extLst>
          </p:cNvPr>
          <p:cNvSpPr txBox="1"/>
          <p:nvPr/>
        </p:nvSpPr>
        <p:spPr>
          <a:xfrm>
            <a:off x="4151784" y="1877906"/>
            <a:ext cx="187220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4018394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0f4be1-9f1f-4328-81a6-034cc34da24b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2923</TotalTime>
  <Words>3630</Words>
  <Application>Microsoft Office PowerPoint</Application>
  <PresentationFormat>Widescreen</PresentationFormat>
  <Paragraphs>518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Amasis MT Pro Medium</vt:lpstr>
      <vt:lpstr>Arial</vt:lpstr>
      <vt:lpstr>Arial Unicode MS</vt:lpstr>
      <vt:lpstr>Bernard MT Condensed</vt:lpstr>
      <vt:lpstr>Calibri</vt:lpstr>
      <vt:lpstr>Cambria</vt:lpstr>
      <vt:lpstr>Consolas</vt:lpstr>
      <vt:lpstr>Script MT Bold</vt:lpstr>
      <vt:lpstr>Kantoorthema</vt:lpstr>
      <vt:lpstr>Chapter 6 – Models</vt:lpstr>
      <vt:lpstr>Models</vt:lpstr>
      <vt:lpstr>How good is the model?</vt:lpstr>
      <vt:lpstr>Overfitting and underfitting</vt:lpstr>
      <vt:lpstr>Overfitting and underfitting</vt:lpstr>
      <vt:lpstr>Modeling more complex patterns</vt:lpstr>
      <vt:lpstr>Modeling more complex patterns</vt:lpstr>
      <vt:lpstr>Modeling more complex patterns</vt:lpstr>
      <vt:lpstr>Modeling more complex patterns</vt:lpstr>
      <vt:lpstr>Sensitivity to train/test split</vt:lpstr>
      <vt:lpstr>Under- and overfitting</vt:lpstr>
      <vt:lpstr>The bias-variance tradeoff</vt:lpstr>
      <vt:lpstr>How to find the sweet spot?</vt:lpstr>
      <vt:lpstr>Divide data in three subsets Track RMSE as complexity increases</vt:lpstr>
      <vt:lpstr>6.1 - Bias variance tradeoff</vt:lpstr>
      <vt:lpstr>Two pieces of cake</vt:lpstr>
      <vt:lpstr>One model</vt:lpstr>
      <vt:lpstr>Two pieces of cake</vt:lpstr>
      <vt:lpstr>Two three pieces of cake </vt:lpstr>
      <vt:lpstr>Multiple models</vt:lpstr>
      <vt:lpstr>Stratified split</vt:lpstr>
      <vt:lpstr>Stratified split</vt:lpstr>
      <vt:lpstr>Cross-Validation</vt:lpstr>
      <vt:lpstr>Cross-Validation</vt:lpstr>
      <vt:lpstr>Evaluating AUC-ROC</vt:lpstr>
      <vt:lpstr>The models</vt:lpstr>
      <vt:lpstr>An overview of the model</vt:lpstr>
      <vt:lpstr>Classification or regression?</vt:lpstr>
      <vt:lpstr>Decision boundary</vt:lpstr>
      <vt:lpstr>The subtlety of overfitting</vt:lpstr>
      <vt:lpstr>Decision trees</vt:lpstr>
      <vt:lpstr>Decision trees</vt:lpstr>
      <vt:lpstr>Can decision tree do regression?</vt:lpstr>
      <vt:lpstr>Random forest</vt:lpstr>
      <vt:lpstr>Random forest</vt:lpstr>
      <vt:lpstr>Ensemble learning</vt:lpstr>
      <vt:lpstr>Ensemble learning</vt:lpstr>
      <vt:lpstr>Bagging (bootstrap aggregating)</vt:lpstr>
      <vt:lpstr>Bootstrapping</vt:lpstr>
      <vt:lpstr>Bootstrapping</vt:lpstr>
      <vt:lpstr>Bootstrapping</vt:lpstr>
      <vt:lpstr>Boosting</vt:lpstr>
      <vt:lpstr>Homogeneous ensemble</vt:lpstr>
      <vt:lpstr>Bagging versus boosting</vt:lpstr>
      <vt:lpstr>Random forest</vt:lpstr>
      <vt:lpstr>Gradient boosting</vt:lpstr>
      <vt:lpstr>Gradient boosting</vt:lpstr>
      <vt:lpstr>(As we’re on youtube…)</vt:lpstr>
      <vt:lpstr>eXtreme Gradient Booster</vt:lpstr>
      <vt:lpstr>Code comparison</vt:lpstr>
      <vt:lpstr>Heterogeneous ensemble</vt:lpstr>
      <vt:lpstr>Heterogeneous ensemble</vt:lpstr>
      <vt:lpstr>Linear models</vt:lpstr>
      <vt:lpstr>Linear models</vt:lpstr>
      <vt:lpstr>Linear models</vt:lpstr>
      <vt:lpstr>Linear Regression</vt:lpstr>
      <vt:lpstr>Support Vector Machines (SVM)</vt:lpstr>
      <vt:lpstr>Instance based methods</vt:lpstr>
      <vt:lpstr>Naive Bayes</vt:lpstr>
      <vt:lpstr>Summary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Jochen Mariën</cp:lastModifiedBy>
  <cp:revision>65</cp:revision>
  <dcterms:created xsi:type="dcterms:W3CDTF">2018-02-21T07:41:18Z</dcterms:created>
  <dcterms:modified xsi:type="dcterms:W3CDTF">2025-05-08T19:40:09Z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2023-10-19T07:27:53Z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b68bd113-e83d-4438-ae2a-7958df77ef75</vt:lpwstr>
  </property>
  <property fmtid="{D5CDD505-2E9C-101B-9397-08002B2CF9AE}" pid="8" name="MSIP_Label_c337be75-dfbb-4261-9834-ac247c7dde13_ContentBits">
    <vt:lpwstr>0</vt:lpwstr>
  </property>
</Properties>
</file>